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4" r:id="rId2"/>
  </p:sldMasterIdLst>
  <p:notesMasterIdLst>
    <p:notesMasterId r:id="rId58"/>
  </p:notesMasterIdLst>
  <p:handoutMasterIdLst>
    <p:handoutMasterId r:id="rId59"/>
  </p:handoutMasterIdLst>
  <p:sldIdLst>
    <p:sldId id="302" r:id="rId3"/>
    <p:sldId id="298" r:id="rId4"/>
    <p:sldId id="303" r:id="rId5"/>
    <p:sldId id="306" r:id="rId6"/>
    <p:sldId id="310" r:id="rId7"/>
    <p:sldId id="307" r:id="rId8"/>
    <p:sldId id="305" r:id="rId9"/>
    <p:sldId id="311" r:id="rId10"/>
    <p:sldId id="313" r:id="rId11"/>
    <p:sldId id="312" r:id="rId12"/>
    <p:sldId id="315" r:id="rId13"/>
    <p:sldId id="316" r:id="rId14"/>
    <p:sldId id="317" r:id="rId15"/>
    <p:sldId id="359" r:id="rId16"/>
    <p:sldId id="361" r:id="rId17"/>
    <p:sldId id="320" r:id="rId18"/>
    <p:sldId id="319" r:id="rId19"/>
    <p:sldId id="321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1" r:id="rId28"/>
    <p:sldId id="332" r:id="rId29"/>
    <p:sldId id="333" r:id="rId30"/>
    <p:sldId id="335" r:id="rId31"/>
    <p:sldId id="337" r:id="rId32"/>
    <p:sldId id="362" r:id="rId33"/>
    <p:sldId id="363" r:id="rId34"/>
    <p:sldId id="364" r:id="rId35"/>
    <p:sldId id="365" r:id="rId36"/>
    <p:sldId id="366" r:id="rId37"/>
    <p:sldId id="372" r:id="rId38"/>
    <p:sldId id="374" r:id="rId39"/>
    <p:sldId id="368" r:id="rId40"/>
    <p:sldId id="371" r:id="rId41"/>
    <p:sldId id="370" r:id="rId42"/>
    <p:sldId id="369" r:id="rId43"/>
    <p:sldId id="375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76" r:id="rId54"/>
    <p:sldId id="350" r:id="rId55"/>
    <p:sldId id="351" r:id="rId56"/>
    <p:sldId id="358" r:id="rId57"/>
  </p:sldIdLst>
  <p:sldSz cx="12192000" cy="6858000"/>
  <p:notesSz cx="6858000" cy="91440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6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43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33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53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2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6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6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3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9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74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9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32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90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96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33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6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5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80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46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64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42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10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41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27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99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8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408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8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26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31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05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44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5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67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6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4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97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93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74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10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2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983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997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705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0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3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0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14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0351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1048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920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1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0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2 </a:t>
            </a:r>
            <a:br>
              <a:rPr lang="en-US" sz="2800" b="1" dirty="0"/>
            </a:br>
            <a:r>
              <a:rPr lang="en-US" sz="2800" b="1" dirty="0"/>
              <a:t>Intro to Data processing: </a:t>
            </a:r>
            <a:br>
              <a:rPr lang="en-US" sz="2800" b="1" dirty="0"/>
            </a:br>
            <a:r>
              <a:rPr lang="en-US" sz="2800" b="1" dirty="0"/>
              <a:t>From </a:t>
            </a:r>
            <a:r>
              <a:rPr lang="en-US" sz="2800" b="1" dirty="0" err="1"/>
              <a:t>bcl</a:t>
            </a:r>
            <a:r>
              <a:rPr lang="en-US" sz="2800" b="1" dirty="0"/>
              <a:t> to count matrix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end up with so many 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files? 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We sequence the paired ends of each DNA fragment molecule, in 3 different sequencing “runs”.</a:t>
            </a:r>
            <a:endParaRPr b="1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949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9808C623-2D1D-314C-9B46-4263764B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8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I1 is important for demultiplexing multiple samples simultaneously sequenced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12721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sz="2400" b="1" dirty="0">
              <a:solidFill>
                <a:srgbClr val="FF0000"/>
              </a:solidFill>
            </a:endParaRPr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66;p5">
            <a:extLst>
              <a:ext uri="{FF2B5EF4-FFF2-40B4-BE49-F238E27FC236}">
                <a16:creationId xmlns:a16="http://schemas.microsoft.com/office/drawing/2014/main" id="{61C726FC-F344-144D-91D3-2DFE0D7EEA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31CF56E-1821-7B49-A0D1-51DB75FC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5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R1 contains information on the cell of origin (as well as a UMI)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3147247" y="5496622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55061F02-0AE9-7E40-8AF7-48B7E27B83B6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0381B8E-84F2-9A4A-A627-D3F6B1D4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7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3304634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7752586" y="5457513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3304634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8bp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26bp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98bp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80;p6">
            <a:extLst>
              <a:ext uri="{FF2B5EF4-FFF2-40B4-BE49-F238E27FC236}">
                <a16:creationId xmlns:a16="http://schemas.microsoft.com/office/drawing/2014/main" id="{AF0C14F8-00D2-9A42-9B64-D656199996E0}"/>
              </a:ext>
            </a:extLst>
          </p:cNvPr>
          <p:cNvSpPr txBox="1"/>
          <p:nvPr/>
        </p:nvSpPr>
        <p:spPr>
          <a:xfrm>
            <a:off x="8010198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8991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8bp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26bp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98bp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0237ABE-C631-7948-91B2-7AFFA2CB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4798030"/>
          </a:xfrm>
          <a:solidFill>
            <a:schemeClr val="bg1">
              <a:lumMod val="75000"/>
            </a:schemeClr>
          </a:solidFill>
        </p:spPr>
        <p:txBody>
          <a:bodyPr>
            <a:normAutofit fontScale="85000" lnSpcReduction="20000"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head *I1*.</a:t>
            </a:r>
            <a:r>
              <a:rPr lang="en-US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fastq</a:t>
            </a:r>
            <a:endParaRPr lang="en-US" sz="16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@D00547:905:H35KCBCXY:1:1101:1284:1973 1:N:0:AGGTATTG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AGGTATTG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GGGGGIII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~&gt; head *R1*.</a:t>
            </a:r>
            <a:r>
              <a:rPr lang="en-US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fastq</a:t>
            </a:r>
            <a:endParaRPr lang="en-US" sz="16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@D00547:905:H35KCBCXY:1:1101:1284:1973 1:N:0:AGGTATTG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CGGGTCACAAGCGAGTGTTTTTAGTN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GGGGGIIIIIIIIGIGGGIIIIIII#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~&gt; head *R2*.</a:t>
            </a:r>
            <a:r>
              <a:rPr lang="en-US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fastq</a:t>
            </a:r>
            <a:endParaRPr lang="en-US" sz="16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@D00547:905:H35KCBCXY:1:1101:1284:1973 2:N:0:AGGTATTG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TCAGCCCTAACCGCTACTGGCTGTGTGCTGCCACAGGCCCCAGCATCAAGATCTGGGATTTAGAGGGAAAGATCATTGTAGATGAACTGAAGCAAGAN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AGGGGIIIGIIIIIGGIIIIIGIGGIIIIIGGIIIIIIIIIGGIIIIGIGIIIGIGGGGGIIIGGGIIIIIIIIIGGGIGIGIGIIIIIIIIIIIIG#</a:t>
            </a:r>
          </a:p>
        </p:txBody>
      </p:sp>
    </p:spTree>
    <p:extLst>
      <p:ext uri="{BB962C8B-B14F-4D97-AF65-F5344CB8AC3E}">
        <p14:creationId xmlns:p14="http://schemas.microsoft.com/office/powerpoint/2010/main" val="107116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Reconstructing actual molecules loaded in the sequencer</a:t>
            </a:r>
            <a:endParaRPr lang="en-US"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After demultiplexing, here is what you have: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4E1E93-BB5D-9E49-8078-32BB87D410F2}"/>
              </a:ext>
            </a:extLst>
          </p:cNvPr>
          <p:cNvGrpSpPr/>
          <p:nvPr/>
        </p:nvGrpSpPr>
        <p:grpSpPr>
          <a:xfrm>
            <a:off x="3135139" y="1839191"/>
            <a:ext cx="4872142" cy="4784575"/>
            <a:chOff x="3045741" y="1047874"/>
            <a:chExt cx="5709685" cy="5607065"/>
          </a:xfrm>
        </p:grpSpPr>
        <p:pic>
          <p:nvPicPr>
            <p:cNvPr id="19" name="Google Shape;248;p11" descr="Image">
              <a:extLst>
                <a:ext uri="{FF2B5EF4-FFF2-40B4-BE49-F238E27FC236}">
                  <a16:creationId xmlns:a16="http://schemas.microsoft.com/office/drawing/2014/main" id="{3E51F29D-9D0B-794C-B65D-FD575E6238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53;p11">
              <a:extLst>
                <a:ext uri="{FF2B5EF4-FFF2-40B4-BE49-F238E27FC236}">
                  <a16:creationId xmlns:a16="http://schemas.microsoft.com/office/drawing/2014/main" id="{6EE64E2A-6111-2648-B182-680231A43AF2}"/>
                </a:ext>
              </a:extLst>
            </p:cNvPr>
            <p:cNvSpPr txBox="1"/>
            <p:nvPr/>
          </p:nvSpPr>
          <p:spPr>
            <a:xfrm>
              <a:off x="4045228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sz="1400" dirty="0"/>
            </a:p>
          </p:txBody>
        </p:sp>
        <p:sp>
          <p:nvSpPr>
            <p:cNvPr id="21" name="Google Shape;254;p11">
              <a:extLst>
                <a:ext uri="{FF2B5EF4-FFF2-40B4-BE49-F238E27FC236}">
                  <a16:creationId xmlns:a16="http://schemas.microsoft.com/office/drawing/2014/main" id="{F35EF37D-6DBF-D145-8257-2F616017DE5E}"/>
                </a:ext>
              </a:extLst>
            </p:cNvPr>
            <p:cNvSpPr txBox="1"/>
            <p:nvPr/>
          </p:nvSpPr>
          <p:spPr>
            <a:xfrm>
              <a:off x="6748671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sz="1400" dirty="0"/>
            </a:p>
          </p:txBody>
        </p:sp>
      </p:grpSp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64754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307856"/>
            <a:ext cx="4184473" cy="32019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61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Raw sequencing QC is typically done with </a:t>
            </a:r>
            <a:r>
              <a:rPr lang="en-US" dirty="0" err="1">
                <a:solidFill>
                  <a:srgbClr val="C00000"/>
                </a:solidFill>
              </a:rPr>
              <a:t>Fastqc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Google Shape;291;p13">
            <a:extLst>
              <a:ext uri="{FF2B5EF4-FFF2-40B4-BE49-F238E27FC236}">
                <a16:creationId xmlns:a16="http://schemas.microsoft.com/office/drawing/2014/main" id="{64FAEB0F-770C-C74D-9F69-0673D20C10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827" y="2173925"/>
            <a:ext cx="5730407" cy="342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7E643-3B1A-1F4C-9DFE-A23AC382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8" y="1120876"/>
            <a:ext cx="6096279" cy="55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810389"/>
            <a:ext cx="4184473" cy="26993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3CECE62E-981C-F048-AAA2-DF15DFFC06B7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Experimental pipeline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C62BDC17-0CED-DE44-B073-7EC40732D86F}"/>
              </a:ext>
            </a:extLst>
          </p:cNvPr>
          <p:cNvSpPr/>
          <p:nvPr/>
        </p:nvSpPr>
        <p:spPr>
          <a:xfrm>
            <a:off x="332231" y="2612906"/>
            <a:ext cx="11564721" cy="19580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EFF50909-1F73-3249-949B-980EAF30EB80}"/>
              </a:ext>
            </a:extLst>
          </p:cNvPr>
          <p:cNvSpPr/>
          <p:nvPr/>
        </p:nvSpPr>
        <p:spPr>
          <a:xfrm>
            <a:off x="10643286" y="2612906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DB4E193D-6647-B947-B0E1-1A93C782E0A9}"/>
              </a:ext>
            </a:extLst>
          </p:cNvPr>
          <p:cNvSpPr/>
          <p:nvPr/>
        </p:nvSpPr>
        <p:spPr>
          <a:xfrm>
            <a:off x="10643286" y="295080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F6FE7385-0409-8D46-925A-8ABAB4C79CC3}"/>
              </a:ext>
            </a:extLst>
          </p:cNvPr>
          <p:cNvSpPr/>
          <p:nvPr/>
        </p:nvSpPr>
        <p:spPr>
          <a:xfrm>
            <a:off x="11598875" y="2688686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;p2">
            <a:extLst>
              <a:ext uri="{FF2B5EF4-FFF2-40B4-BE49-F238E27FC236}">
                <a16:creationId xmlns:a16="http://schemas.microsoft.com/office/drawing/2014/main" id="{1F785537-8BCC-154B-AAB5-AD5616D68C3C}"/>
              </a:ext>
            </a:extLst>
          </p:cNvPr>
          <p:cNvSpPr/>
          <p:nvPr/>
        </p:nvSpPr>
        <p:spPr>
          <a:xfrm>
            <a:off x="11082980" y="4001382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75A72-EC48-9547-81DB-CF0C72146676}"/>
              </a:ext>
            </a:extLst>
          </p:cNvPr>
          <p:cNvSpPr/>
          <p:nvPr/>
        </p:nvSpPr>
        <p:spPr>
          <a:xfrm>
            <a:off x="546690" y="5179861"/>
            <a:ext cx="86741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Regardless of who is going to do the experimental steps,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DISCUSS WITH THEM !!!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Experimental design is crucial for the success of a single-cell project !!!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56177-0837-8C41-A61E-C7EEC0004FD1}"/>
              </a:ext>
            </a:extLst>
          </p:cNvPr>
          <p:cNvSpPr/>
          <p:nvPr/>
        </p:nvSpPr>
        <p:spPr>
          <a:xfrm>
            <a:off x="546690" y="6336063"/>
            <a:ext cx="11350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Harding"/>
              </a:rPr>
              <a:t>Systematic comparison of single-cell and single-nucleus RNA-sequencing methods, Ding et al., Nat. Biotech. 2020</a:t>
            </a:r>
          </a:p>
        </p:txBody>
      </p: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</p:spTree>
    <p:extLst>
      <p:ext uri="{BB962C8B-B14F-4D97-AF65-F5344CB8AC3E}">
        <p14:creationId xmlns:p14="http://schemas.microsoft.com/office/powerpoint/2010/main" val="96910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A3270-C100-394B-8140-935C282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5" y="2784763"/>
            <a:ext cx="5223810" cy="311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88ECF-A5BA-7C43-92F3-BE9ACCFC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73" y="2710182"/>
            <a:ext cx="5341822" cy="322634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9A66EB2-5E97-BB47-8259-003CF5BA7B1D}"/>
              </a:ext>
            </a:extLst>
          </p:cNvPr>
          <p:cNvSpPr/>
          <p:nvPr/>
        </p:nvSpPr>
        <p:spPr>
          <a:xfrm>
            <a:off x="5876102" y="410837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76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grpSp>
        <p:nvGrpSpPr>
          <p:cNvPr id="9" name="Google Shape;331;p16">
            <a:extLst>
              <a:ext uri="{FF2B5EF4-FFF2-40B4-BE49-F238E27FC236}">
                <a16:creationId xmlns:a16="http://schemas.microsoft.com/office/drawing/2014/main" id="{14F4F681-2CAF-A146-A861-3A28DDC7D197}"/>
              </a:ext>
            </a:extLst>
          </p:cNvPr>
          <p:cNvGrpSpPr/>
          <p:nvPr/>
        </p:nvGrpSpPr>
        <p:grpSpPr>
          <a:xfrm>
            <a:off x="1579417" y="2376515"/>
            <a:ext cx="5215969" cy="4302746"/>
            <a:chOff x="0" y="0"/>
            <a:chExt cx="6279675" cy="5180215"/>
          </a:xfrm>
        </p:grpSpPr>
        <p:pic>
          <p:nvPicPr>
            <p:cNvPr id="10" name="Google Shape;332;p16" descr="Image">
              <a:extLst>
                <a:ext uri="{FF2B5EF4-FFF2-40B4-BE49-F238E27FC236}">
                  <a16:creationId xmlns:a16="http://schemas.microsoft.com/office/drawing/2014/main" id="{49DDACB6-CECF-2941-A5B4-8D8D52D0AD6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33;p16">
              <a:extLst>
                <a:ext uri="{FF2B5EF4-FFF2-40B4-BE49-F238E27FC236}">
                  <a16:creationId xmlns:a16="http://schemas.microsoft.com/office/drawing/2014/main" id="{DE30AF5F-CD42-6F41-9D26-BFDEB443D823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EAF1B63-CD25-0445-8577-BBBB7E16AD2C}"/>
              </a:ext>
            </a:extLst>
          </p:cNvPr>
          <p:cNvSpPr/>
          <p:nvPr/>
        </p:nvSpPr>
        <p:spPr>
          <a:xfrm>
            <a:off x="1984664" y="3719945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733F3-DDA8-1840-8D15-B96ED4686007}"/>
              </a:ext>
            </a:extLst>
          </p:cNvPr>
          <p:cNvSpPr/>
          <p:nvPr/>
        </p:nvSpPr>
        <p:spPr>
          <a:xfrm>
            <a:off x="1984664" y="4260273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AEEA4-4E6F-E94D-9FE5-164352F52C66}"/>
              </a:ext>
            </a:extLst>
          </p:cNvPr>
          <p:cNvSpPr/>
          <p:nvPr/>
        </p:nvSpPr>
        <p:spPr>
          <a:xfrm>
            <a:off x="7004680" y="1197757"/>
            <a:ext cx="51365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What is a barcode whitelist? </a:t>
            </a:r>
          </a:p>
          <a:p>
            <a:r>
              <a:rPr lang="en-US" sz="1600" dirty="0"/>
              <a:t>List of all known barcode sequences that have been included in the assay kit and are available during library preparation. </a:t>
            </a:r>
          </a:p>
          <a:p>
            <a:endParaRPr lang="en-US" sz="1600" dirty="0"/>
          </a:p>
          <a:p>
            <a:r>
              <a:rPr lang="en-US" sz="1600" dirty="0"/>
              <a:t>For example, there are roughly 737,000 cell barcodes in the whitelist for Cell Ranger's Single Cell 3' applications. Here are the first 10 lines of the corresponding barcode whitelist 737K-august-2016.txt: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AAACCTGAGAAACCAT</a:t>
            </a:r>
            <a:br>
              <a:rPr lang="en-US" sz="1600" dirty="0"/>
            </a:br>
            <a:r>
              <a:rPr lang="en-US" sz="1600" dirty="0"/>
              <a:t>AAACCTGAGAAACCGC</a:t>
            </a:r>
            <a:br>
              <a:rPr lang="en-US" sz="1600" dirty="0"/>
            </a:br>
            <a:r>
              <a:rPr lang="en-US" sz="1600" dirty="0"/>
              <a:t>AAACCTGAGAAACCTA</a:t>
            </a:r>
            <a:br>
              <a:rPr lang="en-US" sz="1600" dirty="0"/>
            </a:br>
            <a:r>
              <a:rPr lang="en-US" sz="1600" dirty="0"/>
              <a:t>AAACCTGAGAAACGAG</a:t>
            </a:r>
            <a:br>
              <a:rPr lang="en-US" sz="1600" dirty="0"/>
            </a:br>
            <a:r>
              <a:rPr lang="en-US" sz="1600" dirty="0"/>
              <a:t>AAACCTGAGAAACGCC</a:t>
            </a:r>
            <a:br>
              <a:rPr lang="en-US" sz="1600" dirty="0"/>
            </a:br>
            <a:r>
              <a:rPr lang="en-US" sz="1600" dirty="0"/>
              <a:t>AAACCTGAGAAAGTGG</a:t>
            </a:r>
            <a:br>
              <a:rPr lang="en-US" sz="1600" dirty="0"/>
            </a:br>
            <a:r>
              <a:rPr lang="en-US" sz="1600" dirty="0"/>
              <a:t>AAACCTGAGAACAACT</a:t>
            </a:r>
            <a:br>
              <a:rPr lang="en-US" sz="1600" dirty="0"/>
            </a:br>
            <a:r>
              <a:rPr lang="en-US" sz="1600" dirty="0"/>
              <a:t>AAACCTGAGAACAATC</a:t>
            </a:r>
            <a:br>
              <a:rPr lang="en-US" sz="1600" dirty="0"/>
            </a:br>
            <a:r>
              <a:rPr lang="en-US" sz="1600" dirty="0"/>
              <a:t>AAACCTGAGAACTCGG</a:t>
            </a:r>
            <a:br>
              <a:rPr lang="en-US" sz="1600" dirty="0"/>
            </a:br>
            <a:r>
              <a:rPr lang="en-US" sz="1600" dirty="0"/>
              <a:t>AAACCTGAGAACTGTA</a:t>
            </a:r>
          </a:p>
          <a:p>
            <a:endParaRPr lang="en-US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DB1D56-E384-EA48-AE8F-FAB027B008A0}"/>
              </a:ext>
            </a:extLst>
          </p:cNvPr>
          <p:cNvCxnSpPr/>
          <p:nvPr/>
        </p:nvCxnSpPr>
        <p:spPr>
          <a:xfrm>
            <a:off x="1485900" y="3829792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75E18-435C-1746-9E7B-994DEC8B79C5}"/>
              </a:ext>
            </a:extLst>
          </p:cNvPr>
          <p:cNvCxnSpPr/>
          <p:nvPr/>
        </p:nvCxnSpPr>
        <p:spPr>
          <a:xfrm>
            <a:off x="1485900" y="4411683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Relaxing barcode filtering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3333CC"/>
                </a:solidFill>
                <a:latin typeface="Avenir"/>
                <a:ea typeface="Avenir"/>
                <a:cs typeface="Avenir"/>
                <a:sym typeface="Avenir"/>
              </a:rPr>
              <a:t>How to correct barcode sequencing errors?</a:t>
            </a:r>
          </a:p>
          <a:p>
            <a:pPr lvl="0"/>
            <a:endParaRPr lang="en-US" sz="2400" dirty="0">
              <a:solidFill>
                <a:srgbClr val="333333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For every observed barcode in the dataset not on the whitelist, but 1-Hamming-distance away (i.e. 1 mismatch) from a whitelist barcode: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Compute the posterior probability that the observed barcode originated from the whitelist barcode with a sequencing error at the differing base (based on the base Q score).</a:t>
            </a:r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Replace the observed barcode with the whitelist barcode with the highest posterior probability that exceeds 0.975.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36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4475231"/>
            <a:ext cx="4184473" cy="20345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1;p3">
            <a:extLst>
              <a:ext uri="{FF2B5EF4-FFF2-40B4-BE49-F238E27FC236}">
                <a16:creationId xmlns:a16="http://schemas.microsoft.com/office/drawing/2014/main" id="{F0AACA1F-E0BE-894A-A1B7-AF3B0711FC13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8A1C76-C765-614C-8152-12AA64A1610E}"/>
              </a:ext>
            </a:extLst>
          </p:cNvPr>
          <p:cNvSpPr/>
          <p:nvPr/>
        </p:nvSpPr>
        <p:spPr>
          <a:xfrm>
            <a:off x="4252341" y="2655296"/>
            <a:ext cx="478777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4B806-48B0-274C-970B-982C6FF8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41" y="2690336"/>
            <a:ext cx="7037901" cy="3730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9911F-165F-2B48-A967-1AC63A615858}"/>
              </a:ext>
            </a:extLst>
          </p:cNvPr>
          <p:cNvSpPr txBox="1"/>
          <p:nvPr/>
        </p:nvSpPr>
        <p:spPr>
          <a:xfrm>
            <a:off x="5557404" y="2228671"/>
            <a:ext cx="2054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FASTA example</a:t>
            </a:r>
          </a:p>
        </p:txBody>
      </p:sp>
    </p:spTree>
    <p:extLst>
      <p:ext uri="{BB962C8B-B14F-4D97-AF65-F5344CB8AC3E}">
        <p14:creationId xmlns:p14="http://schemas.microsoft.com/office/powerpoint/2010/main" val="1249224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 feature annotation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422;p23">
            <a:extLst>
              <a:ext uri="{FF2B5EF4-FFF2-40B4-BE49-F238E27FC236}">
                <a16:creationId xmlns:a16="http://schemas.microsoft.com/office/drawing/2014/main" id="{FE28D812-6103-9C40-9E5E-DC8335563C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" t="4015"/>
          <a:stretch/>
        </p:blipFill>
        <p:spPr>
          <a:xfrm>
            <a:off x="5372552" y="2181187"/>
            <a:ext cx="6266527" cy="442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871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7" name="Google Shape;427;p24">
            <a:extLst>
              <a:ext uri="{FF2B5EF4-FFF2-40B4-BE49-F238E27FC236}">
                <a16:creationId xmlns:a16="http://schemas.microsoft.com/office/drawing/2014/main" id="{04776970-B2F6-2047-9F71-03E72A0A51F5}"/>
              </a:ext>
            </a:extLst>
          </p:cNvPr>
          <p:cNvSpPr/>
          <p:nvPr/>
        </p:nvSpPr>
        <p:spPr>
          <a:xfrm>
            <a:off x="1458880" y="2396259"/>
            <a:ext cx="8775700" cy="372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5174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3" name="Google Shape;122;p3">
            <a:extLst>
              <a:ext uri="{FF2B5EF4-FFF2-40B4-BE49-F238E27FC236}">
                <a16:creationId xmlns:a16="http://schemas.microsoft.com/office/drawing/2014/main" id="{24CD06CC-DF9E-0C4B-B360-60F9E6BC61EB}"/>
              </a:ext>
            </a:extLst>
          </p:cNvPr>
          <p:cNvSpPr/>
          <p:nvPr/>
        </p:nvSpPr>
        <p:spPr>
          <a:xfrm>
            <a:off x="4712793" y="5956730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cell by gene, showing expression of gene in cell</a:t>
            </a:r>
            <a:endParaRPr dirty="0"/>
          </a:p>
        </p:txBody>
      </p:sp>
      <p:sp>
        <p:nvSpPr>
          <p:cNvPr id="24" name="Google Shape;123;p3">
            <a:extLst>
              <a:ext uri="{FF2B5EF4-FFF2-40B4-BE49-F238E27FC236}">
                <a16:creationId xmlns:a16="http://schemas.microsoft.com/office/drawing/2014/main" id="{F03306B6-ABB7-8149-BA1E-C88B679DF740}"/>
              </a:ext>
            </a:extLst>
          </p:cNvPr>
          <p:cNvSpPr/>
          <p:nvPr/>
        </p:nvSpPr>
        <p:spPr>
          <a:xfrm>
            <a:off x="4712793" y="4044325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bam file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reads aligned to a reference genome</a:t>
            </a:r>
            <a:endParaRPr dirty="0"/>
          </a:p>
        </p:txBody>
      </p:sp>
      <p:sp>
        <p:nvSpPr>
          <p:cNvPr id="25" name="Google Shape;124;p3">
            <a:extLst>
              <a:ext uri="{FF2B5EF4-FFF2-40B4-BE49-F238E27FC236}">
                <a16:creationId xmlns:a16="http://schemas.microsoft.com/office/drawing/2014/main" id="{95EBB3BB-85A1-F24B-8657-C8755D5A0B92}"/>
              </a:ext>
            </a:extLst>
          </p:cNvPr>
          <p:cNvSpPr/>
          <p:nvPr/>
        </p:nvSpPr>
        <p:spPr>
          <a:xfrm>
            <a:off x="4712793" y="204017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R1, R2 and I files showing raw reads</a:t>
            </a:r>
            <a:endParaRPr dirty="0"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result of sequencing </a:t>
            </a:r>
            <a:endParaRPr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2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3C50B-F11B-834F-9774-3D5324D1BCA3}"/>
              </a:ext>
            </a:extLst>
          </p:cNvPr>
          <p:cNvSpPr/>
          <p:nvPr/>
        </p:nvSpPr>
        <p:spPr>
          <a:xfrm>
            <a:off x="335971" y="2963912"/>
            <a:ext cx="11644747" cy="2719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Advantages: STAR is a splice aware aligner, making it suitable if you are interested in studying alternative splicing.</a:t>
            </a: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Disadvantage: STAR requires a lot of RAM. </a:t>
            </a:r>
            <a:endParaRPr lang="en-US" dirty="0">
              <a:latin typeface="Avenir Book" panose="02000503020000020003" pitchFamily="2" charset="0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An alternative requiring less RAM is HISAT2.</a:t>
            </a:r>
            <a:endParaRPr lang="en-US" dirty="0">
              <a:latin typeface="Avenir Book" panose="02000503020000020003" pitchFamily="2" charset="0"/>
            </a:endParaRPr>
          </a:p>
          <a:p>
            <a:pPr marL="685800" lvl="1" indent="-762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52960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45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 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2694714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087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0	chr11	48804241	255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34975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83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chr11	48804241	255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3562169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408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chr11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48804241	255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4154980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433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48804241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255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3035030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4086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255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257369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4336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56M1248N41M1S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104063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083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Chromosome of the mate (for real paired-end)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Mapping position of the mate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Fragment length (for real paired-end)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	0	0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16830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083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 of the mate (for real paired-end)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 of the mate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Fragment length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Sequence</a:t>
            </a: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*	0	0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TCAGCCCTAACCGCTACTGGCTGTGTGCTGCCACAGGCCCCAGCATCAAGATCTGGGATTTAGAGGGAAAGATCATTGTAGATGAACTGAAGCAAGAN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304696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30926-5974-DE4B-AAF7-A805745DA46B}"/>
              </a:ext>
            </a:extLst>
          </p:cNvPr>
          <p:cNvSpPr/>
          <p:nvPr/>
        </p:nvSpPr>
        <p:spPr>
          <a:xfrm>
            <a:off x="528320" y="1899920"/>
            <a:ext cx="4184473" cy="46098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85EA0E0-5604-6C45-B840-76671F3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2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333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 of the mate (for real paired-end)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 of the mate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Fragment length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Sequence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 err="1">
                <a:latin typeface="Avenir"/>
                <a:ea typeface="Avenir"/>
                <a:cs typeface="Avenir"/>
                <a:sym typeface="Avenir"/>
              </a:rPr>
              <a:t>Phred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quality score</a:t>
            </a: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*	0	0	TCAGCCCTAACCGCTACTGGCTGTGTGCTGCCACAGGCCCCAGCATCAAGATCTGGGATTTAGAGGGAAAGATCATTGTAGATGAACTGAAGCAAGAN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AGGGGIIIGIIIIIGGIIIIIGIGGIIIIIGGIIIIIIIIIGGIIIIGIGIIIGIGGGGGIIIGGGIIIIIIIIIGGGIGIGIGIIIIIIIIIIIIG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1877387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57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 of the mate (for real paired-end)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 of the mate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Fragment length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Sequence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Phred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quality score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Optional fields (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venir"/>
              </a:rPr>
              <a:t>TAG:TYPE:VALUE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)</a:t>
            </a:r>
            <a:endParaRPr lang="en-US" b="1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*	0	0	TCAGCCCTAACCGCTACTGGCTGTGTGCTGCCACAGGCCCCAGCATCAAGATCTGGGATTTAGAGGGAAAGATCATTGTAGATGAACTGAAGCAAGAN	AGGGGIIIGIIIIIGGIIIIIGIGGIIIIIGGIIIIIIIIIGGIIIIGIGIIIGIGGGGGIIIGGGIIIIIIIIIGGGIGIGIGIIIIIIIIIIIIG#		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1674616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57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 of the mate (for real paired-end)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 of the mate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Fragment length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Sequence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Phred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quality score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Optional fields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venir"/>
              </a:rPr>
              <a:t>TAG:TYPE:VALUE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): </a:t>
            </a:r>
            <a:r>
              <a:rPr lang="en-US" b="1" dirty="0">
                <a:solidFill>
                  <a:srgbClr val="00B050"/>
                </a:solidFill>
                <a:latin typeface="Avenir"/>
                <a:ea typeface="Avenir"/>
                <a:cs typeface="Avenir"/>
                <a:sym typeface="Avenir"/>
              </a:rPr>
              <a:t>CELL BARCODE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*	0	0	TCAGCCCTAACCGCTACTGGCTGTGTGCTGCCACAGGCCCCAGCATCAAGATCTGGGATTTAGAGGGAAAGATCATTGTAGATGAACTGAAGCAAGAN	AGGGGIIIGIIIIIGGIIIIIGIGGIIIIIGGIIIIIIIIIGGIIIIGIGIIIGIGGGGGIIIGGGIIIIIIIIIGGGIGIGIGIIIIIIIIIIIIG#		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NH:i:1	HI:i:1	AS:i:80	nM:i:8	RG:Z:counts:0:1:H35KCBCXY:1	TX:Z:ENSMUST00000020640,+825,97M1S;ENSMUST00000125166,+376,97M1S;ENSMUST00000139959,+1266,97M1S	GX:Z:ENSMUSG00000020372	GN:Z:Rack1	fx:Z:ENSMUSG00000020372	RE:A:E	xf:i:17	CR:Z:CGGGTCACAAGCGAGT	CY:Z:GGGGGIIIIIIIIGIG	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CB:Z:CGGGTCACAAGCGAGT-1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1543890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246172"/>
            <a:ext cx="4184473" cy="126359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1;p3">
            <a:extLst>
              <a:ext uri="{FF2B5EF4-FFF2-40B4-BE49-F238E27FC236}">
                <a16:creationId xmlns:a16="http://schemas.microsoft.com/office/drawing/2014/main" id="{5C6870B7-61E0-3C46-91D9-A8A090AEA9BF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80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PCR duplicates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2220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PCR amplifications is an issue for both bulk and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.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During the PCR amplification process, some transcripts become over represented in the final library compared to their true abundance.</a:t>
            </a:r>
            <a:endParaRPr lang="en-US" dirty="0"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The problem worsened when a high number of PCR cycles are used to generate the sequencing library, for example in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due to the low amount of starting material.</a:t>
            </a:r>
            <a:endParaRPr lang="en-US" dirty="0"/>
          </a:p>
          <a:p>
            <a:pPr marL="228600" lvl="0" indent="-76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430;p24">
            <a:extLst>
              <a:ext uri="{FF2B5EF4-FFF2-40B4-BE49-F238E27FC236}">
                <a16:creationId xmlns:a16="http://schemas.microsoft.com/office/drawing/2014/main" id="{3D990F36-1926-C241-AE5F-F33C6C97C184}"/>
              </a:ext>
            </a:extLst>
          </p:cNvPr>
          <p:cNvSpPr/>
          <p:nvPr/>
        </p:nvSpPr>
        <p:spPr>
          <a:xfrm>
            <a:off x="6823364" y="3429000"/>
            <a:ext cx="3442854" cy="15195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526;p32">
            <a:extLst>
              <a:ext uri="{FF2B5EF4-FFF2-40B4-BE49-F238E27FC236}">
                <a16:creationId xmlns:a16="http://schemas.microsoft.com/office/drawing/2014/main" id="{59161230-7A65-8C45-9D35-FA352EC321B2}"/>
              </a:ext>
            </a:extLst>
          </p:cNvPr>
          <p:cNvSpPr/>
          <p:nvPr/>
        </p:nvSpPr>
        <p:spPr>
          <a:xfrm>
            <a:off x="1604977" y="3799989"/>
            <a:ext cx="8107433" cy="13518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07614-C9AC-1B43-A383-B0E49F5E68D8}"/>
              </a:ext>
            </a:extLst>
          </p:cNvPr>
          <p:cNvSpPr/>
          <p:nvPr/>
        </p:nvSpPr>
        <p:spPr>
          <a:xfrm>
            <a:off x="4634346" y="3688076"/>
            <a:ext cx="1263736" cy="14637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29" name="Google Shape;550;p34">
            <a:extLst>
              <a:ext uri="{FF2B5EF4-FFF2-40B4-BE49-F238E27FC236}">
                <a16:creationId xmlns:a16="http://schemas.microsoft.com/office/drawing/2014/main" id="{6A97FBE2-BA80-0747-A877-B2F0670E40D3}"/>
              </a:ext>
            </a:extLst>
          </p:cNvPr>
          <p:cNvSpPr txBox="1"/>
          <p:nvPr/>
        </p:nvSpPr>
        <p:spPr>
          <a:xfrm>
            <a:off x="5487931" y="4538713"/>
            <a:ext cx="633706" cy="1304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AGATGGGG</a:t>
            </a:r>
            <a:endParaRPr sz="700" dirty="0"/>
          </a:p>
        </p:txBody>
      </p: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741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“Error-correcting” almost-correct UMIs:</a:t>
            </a:r>
            <a:endParaRPr lang="en-US" b="1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UMI that is 1-Hamming-distance away from another UMI (with more reads) for the same cell barcode and gene is corrected to the UMI with more reads. </a:t>
            </a:r>
            <a:endParaRPr lang="en-US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5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983536"/>
            <a:ext cx="4184473" cy="5262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1;p3">
            <a:extLst>
              <a:ext uri="{FF2B5EF4-FFF2-40B4-BE49-F238E27FC236}">
                <a16:creationId xmlns:a16="http://schemas.microsoft.com/office/drawing/2014/main" id="{FEE1287B-BAA2-4D45-ABE4-864F8D18F7FD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82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Visualization with IGV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35;p40">
            <a:extLst>
              <a:ext uri="{FF2B5EF4-FFF2-40B4-BE49-F238E27FC236}">
                <a16:creationId xmlns:a16="http://schemas.microsoft.com/office/drawing/2014/main" id="{FCB5CACD-B2AC-7048-AEAF-77027D5098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963" y="1981979"/>
            <a:ext cx="8356060" cy="45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CAEA3CF2-5394-0C43-B743-FF88624C0641}"/>
              </a:ext>
            </a:extLst>
          </p:cNvPr>
          <p:cNvSpPr txBox="1"/>
          <p:nvPr/>
        </p:nvSpPr>
        <p:spPr>
          <a:xfrm>
            <a:off x="1951464" y="1275758"/>
            <a:ext cx="54756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 mutation, splice junction, …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181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712793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Manual, IGV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196534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E467E05B-558F-574F-9658-B64E65E0030E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1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files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2EDDC-0E15-5E4C-8071-C4F4784077CC}"/>
              </a:ext>
            </a:extLst>
          </p:cNvPr>
          <p:cNvSpPr/>
          <p:nvPr/>
        </p:nvSpPr>
        <p:spPr>
          <a:xfrm>
            <a:off x="536299" y="1385054"/>
            <a:ext cx="86549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r>
              <a:rPr lang="en-GB" dirty="0" err="1">
                <a:solidFill>
                  <a:srgbClr val="4D5156"/>
                </a:solidFill>
                <a:latin typeface="arial" panose="020B0604020202020204" pitchFamily="34" charset="0"/>
              </a:rPr>
              <a:t>bcl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: 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solidFill>
                  <a:srgbClr val="4D5156"/>
                </a:solidFill>
                <a:latin typeface="arial" panose="020B0604020202020204" pitchFamily="34" charset="0"/>
              </a:rPr>
              <a:t>Raw data 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output of a sequencing run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Binary, non-human-readable file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Contains the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base calling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and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quality score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per cluster per sequencing lane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D7FD83-FD27-F449-B086-40728DEA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650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691;p44">
            <a:extLst>
              <a:ext uri="{FF2B5EF4-FFF2-40B4-BE49-F238E27FC236}">
                <a16:creationId xmlns:a16="http://schemas.microsoft.com/office/drawing/2014/main" id="{A047E372-20D9-ED49-B070-A1D4A452B8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351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747131" y="1298060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reads are considered for UMI counting by Cell Ranger?</a:t>
            </a:r>
          </a:p>
        </p:txBody>
      </p:sp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8281E4C7-F98D-3645-91B2-DC88EAF97165}"/>
              </a:ext>
            </a:extLst>
          </p:cNvPr>
          <p:cNvSpPr txBox="1"/>
          <p:nvPr/>
        </p:nvSpPr>
        <p:spPr>
          <a:xfrm>
            <a:off x="747130" y="2344314"/>
            <a:ext cx="8697951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Only reads with a valid UMI and a valid 10x barcode. 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bases with base quality &lt; 10.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Read maps to exactly one gene.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Overlaps an exon by at least 50% in a way consistent with annotated splice junctions and strand annotation.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reads that map to the same UMI will only count once.</a:t>
            </a:r>
            <a:endParaRPr lang="en-US" sz="2400" dirty="0"/>
          </a:p>
          <a:p>
            <a:pPr lvl="0"/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437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Count matrix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747131" y="1298060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is a count matrix?</a:t>
            </a:r>
          </a:p>
        </p:txBody>
      </p:sp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8281E4C7-F98D-3645-91B2-DC88EAF97165}"/>
              </a:ext>
            </a:extLst>
          </p:cNvPr>
          <p:cNvSpPr txBox="1"/>
          <p:nvPr/>
        </p:nvSpPr>
        <p:spPr>
          <a:xfrm>
            <a:off x="747130" y="2344314"/>
            <a:ext cx="10574991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buFontTx/>
              <a:buChar char="-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Thousands of rows: each row is a </a:t>
            </a:r>
            <a:r>
              <a:rPr lang="en-US" sz="2400" u="sng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feature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(e.g. for </a:t>
            </a:r>
            <a:r>
              <a:rPr lang="en-US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scRNAseq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400" u="sng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gene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marL="342900" lvl="0" indent="-342900">
              <a:buFontTx/>
              <a:buChar char="-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buFontTx/>
              <a:buChar char="-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Hundreds/thousands of columns: each column is a </a:t>
            </a:r>
            <a:r>
              <a:rPr lang="en-US" sz="2400" u="sng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cell</a:t>
            </a: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buFontTx/>
              <a:buChar char="-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buFontTx/>
              <a:buChar char="-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Typically stored in compressed “Sparse” formats (e.g. h5, </a:t>
            </a:r>
            <a:r>
              <a:rPr lang="en-US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mex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2070723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1"/>
            <a:ext cx="869795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summary </a:t>
            </a:r>
          </a:p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output</a:t>
            </a:r>
          </a:p>
        </p:txBody>
      </p:sp>
      <p:pic>
        <p:nvPicPr>
          <p:cNvPr id="7" name="Google Shape;705;p46">
            <a:extLst>
              <a:ext uri="{FF2B5EF4-FFF2-40B4-BE49-F238E27FC236}">
                <a16:creationId xmlns:a16="http://schemas.microsoft.com/office/drawing/2014/main" id="{97535948-18A9-BE44-B519-6530FF97E6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492" y="947441"/>
            <a:ext cx="7231288" cy="558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314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2" y="1106990"/>
            <a:ext cx="3267308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summary </a:t>
            </a:r>
          </a:p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output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cell barcodes have many UMIs, but most do not.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712;p47">
            <a:extLst>
              <a:ext uri="{FF2B5EF4-FFF2-40B4-BE49-F238E27FC236}">
                <a16:creationId xmlns:a16="http://schemas.microsoft.com/office/drawing/2014/main" id="{7D438C36-3610-0D47-9136-2BD3306FB3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3" y="1964634"/>
            <a:ext cx="5830957" cy="43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042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478606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478606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478606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994865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4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994865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478606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994865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478606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994865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478606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994865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478606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994865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478606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994865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Manual, IGV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478606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1;p3">
            <a:extLst>
              <a:ext uri="{FF2B5EF4-FFF2-40B4-BE49-F238E27FC236}">
                <a16:creationId xmlns:a16="http://schemas.microsoft.com/office/drawing/2014/main" id="{12F7717A-D53F-8245-9810-81CE31A871A8}"/>
              </a:ext>
            </a:extLst>
          </p:cNvPr>
          <p:cNvSpPr txBox="1"/>
          <p:nvPr/>
        </p:nvSpPr>
        <p:spPr>
          <a:xfrm>
            <a:off x="247360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32729AFE-681D-5B41-816E-6D444E891ABA}"/>
              </a:ext>
            </a:extLst>
          </p:cNvPr>
          <p:cNvSpPr txBox="1"/>
          <p:nvPr/>
        </p:nvSpPr>
        <p:spPr>
          <a:xfrm>
            <a:off x="1478606" y="59880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sym typeface="Avenir"/>
              </a:rPr>
              <a:t>Count matrix</a:t>
            </a:r>
            <a:endParaRPr lang="en-US" dirty="0"/>
          </a:p>
        </p:txBody>
      </p:sp>
      <p:sp>
        <p:nvSpPr>
          <p:cNvPr id="49" name="Google Shape;125;p3">
            <a:extLst>
              <a:ext uri="{FF2B5EF4-FFF2-40B4-BE49-F238E27FC236}">
                <a16:creationId xmlns:a16="http://schemas.microsoft.com/office/drawing/2014/main" id="{7D62C793-858A-C542-96BB-5E89C95BE46E}"/>
              </a:ext>
            </a:extLst>
          </p:cNvPr>
          <p:cNvSpPr/>
          <p:nvPr/>
        </p:nvSpPr>
        <p:spPr>
          <a:xfrm>
            <a:off x="4994865" y="59860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pic>
        <p:nvPicPr>
          <p:cNvPr id="50" name="Google Shape;152;p4">
            <a:extLst>
              <a:ext uri="{FF2B5EF4-FFF2-40B4-BE49-F238E27FC236}">
                <a16:creationId xmlns:a16="http://schemas.microsoft.com/office/drawing/2014/main" id="{ADD3E71B-4353-B049-A7FE-573107D441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600438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01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2529840"/>
            <a:ext cx="4184473" cy="397992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7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321A539-7B16-3345-90FA-FB2F497B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48A1D-A737-5E48-A897-5FF22D8BC273}"/>
              </a:ext>
            </a:extLst>
          </p:cNvPr>
          <p:cNvSpPr/>
          <p:nvPr/>
        </p:nvSpPr>
        <p:spPr>
          <a:xfrm>
            <a:off x="8351520" y="3180080"/>
            <a:ext cx="223520" cy="7924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3FA87D-3600-C647-A718-3FCBEC6E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0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is a .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organized?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contains reads, each read is composed of 4 lines:</a:t>
            </a:r>
          </a:p>
          <a:p>
            <a:pPr lvl="0"/>
            <a:endParaRPr lang="en-US" b="1" dirty="0">
              <a:latin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sequence identifier with information about the sequencing run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sequence (the base calls; A, C, T, G and N).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separator, which is simply a plus (+) sign.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base call quality scores, using ASCII characters to represent the numerical quality scores.</a:t>
            </a:r>
            <a:endParaRPr lang="en-US" dirty="0"/>
          </a:p>
          <a:p>
            <a:pPr lvl="0"/>
            <a:endParaRPr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87FBA1-D080-2548-AE47-E968410F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1898"/>
            <a:ext cx="12192000" cy="1774423"/>
          </a:xfrm>
          <a:prstGeom prst="rect">
            <a:avLst/>
          </a:prstGeom>
        </p:spPr>
      </p:pic>
      <p:sp>
        <p:nvSpPr>
          <p:cNvPr id="24" name="Google Shape;196;p7">
            <a:extLst>
              <a:ext uri="{FF2B5EF4-FFF2-40B4-BE49-F238E27FC236}">
                <a16:creationId xmlns:a16="http://schemas.microsoft.com/office/drawing/2014/main" id="{718800B6-29F7-F643-8302-525749EEED32}"/>
              </a:ext>
            </a:extLst>
          </p:cNvPr>
          <p:cNvSpPr/>
          <p:nvPr/>
        </p:nvSpPr>
        <p:spPr>
          <a:xfrm>
            <a:off x="0" y="4070312"/>
            <a:ext cx="12192000" cy="7556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196;p7">
            <a:extLst>
              <a:ext uri="{FF2B5EF4-FFF2-40B4-BE49-F238E27FC236}">
                <a16:creationId xmlns:a16="http://schemas.microsoft.com/office/drawing/2014/main" id="{A52AC17A-7E43-9E4B-A0CA-985573841091}"/>
              </a:ext>
            </a:extLst>
          </p:cNvPr>
          <p:cNvSpPr/>
          <p:nvPr/>
        </p:nvSpPr>
        <p:spPr>
          <a:xfrm>
            <a:off x="0" y="408047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196;p7">
            <a:extLst>
              <a:ext uri="{FF2B5EF4-FFF2-40B4-BE49-F238E27FC236}">
                <a16:creationId xmlns:a16="http://schemas.microsoft.com/office/drawing/2014/main" id="{9E497402-88EC-8B4F-85E6-A49DED3D3479}"/>
              </a:ext>
            </a:extLst>
          </p:cNvPr>
          <p:cNvSpPr/>
          <p:nvPr/>
        </p:nvSpPr>
        <p:spPr>
          <a:xfrm>
            <a:off x="0" y="426335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196;p7">
            <a:extLst>
              <a:ext uri="{FF2B5EF4-FFF2-40B4-BE49-F238E27FC236}">
                <a16:creationId xmlns:a16="http://schemas.microsoft.com/office/drawing/2014/main" id="{B94EBFCA-5C96-EA48-824C-7328D29DE12A}"/>
              </a:ext>
            </a:extLst>
          </p:cNvPr>
          <p:cNvSpPr/>
          <p:nvPr/>
        </p:nvSpPr>
        <p:spPr>
          <a:xfrm>
            <a:off x="0" y="444623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Google Shape;196;p7">
            <a:extLst>
              <a:ext uri="{FF2B5EF4-FFF2-40B4-BE49-F238E27FC236}">
                <a16:creationId xmlns:a16="http://schemas.microsoft.com/office/drawing/2014/main" id="{3E4C6A97-1DF6-D347-A3FE-8A484C27B88A}"/>
              </a:ext>
            </a:extLst>
          </p:cNvPr>
          <p:cNvSpPr/>
          <p:nvPr/>
        </p:nvSpPr>
        <p:spPr>
          <a:xfrm>
            <a:off x="0" y="4633269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32CC62C-63CD-0E46-8C57-3B9DC905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4974</TotalTime>
  <Words>6761</Words>
  <Application>Microsoft Macintosh PowerPoint</Application>
  <PresentationFormat>Widescreen</PresentationFormat>
  <Paragraphs>699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Arial</vt:lpstr>
      <vt:lpstr>Avenir</vt:lpstr>
      <vt:lpstr>Avenir Book</vt:lpstr>
      <vt:lpstr>Calibri</vt:lpstr>
      <vt:lpstr>Calibri Light</vt:lpstr>
      <vt:lpstr>Comfortaa</vt:lpstr>
      <vt:lpstr>Harding</vt:lpstr>
      <vt:lpstr>Menlo</vt:lpstr>
      <vt:lpstr>Theme1</vt:lpstr>
      <vt:lpstr>nice_theme</vt:lpstr>
      <vt:lpstr>Lecture 2  Intro to Data processing:  From bcl to count matrix</vt:lpstr>
      <vt:lpstr>PowerPoint Presentation</vt:lpstr>
      <vt:lpstr>Flowchart: from .bcl to count matrix</vt:lpstr>
      <vt:lpstr>Flowchart: from .bcl to count matrix</vt:lpstr>
      <vt:lpstr>.bcl files</vt:lpstr>
      <vt:lpstr>Flowchart: from .bcl to count matrix</vt:lpstr>
      <vt:lpstr>bcl2fastq</vt:lpstr>
      <vt:lpstr>bcl2fastq</vt:lpstr>
      <vt:lpstr>How is a .fastq organized?</vt:lpstr>
      <vt:lpstr>Why do we end up with so many fastq files? </vt:lpstr>
      <vt:lpstr>I1 is important for demultiplexing multiple samples simultaneously sequenced</vt:lpstr>
      <vt:lpstr>R1 contains information on the cell of origin (as well as a UMI)</vt:lpstr>
      <vt:lpstr>R2 contains sequence of the DNA fragment captured by sequencing</vt:lpstr>
      <vt:lpstr>R2 contains sequence of the DNA fragment captured by sequencing</vt:lpstr>
      <vt:lpstr>R2 contains sequence of the DNA fragment captured by sequencing</vt:lpstr>
      <vt:lpstr>Reconstructing actual molecules loaded in the sequencer</vt:lpstr>
      <vt:lpstr>Flowchart: from .bcl to count matrix</vt:lpstr>
      <vt:lpstr>Raw sequencing QC is typically done with Fastqc</vt:lpstr>
      <vt:lpstr>Flowchart: from .bcl to count matrix</vt:lpstr>
      <vt:lpstr>Filtering low quality reads</vt:lpstr>
      <vt:lpstr>Filtering low quality reads</vt:lpstr>
      <vt:lpstr>Filtering low quality reads</vt:lpstr>
      <vt:lpstr>Relaxing barcode filtering</vt:lpstr>
      <vt:lpstr>Flowchart: from .bcl to count matrix</vt:lpstr>
      <vt:lpstr>Aligning reads to a transcriptome reference</vt:lpstr>
      <vt:lpstr>Aligning reads to a transcriptome reference</vt:lpstr>
      <vt:lpstr>What do I need to align my reads?</vt:lpstr>
      <vt:lpstr>What do I need to align my reads?</vt:lpstr>
      <vt:lpstr>STAR aligner</vt:lpstr>
      <vt:lpstr>STAR aligner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Flowchart: from .bcl to count matrix</vt:lpstr>
      <vt:lpstr>PCR duplicates</vt:lpstr>
      <vt:lpstr>Solution: using UMIs</vt:lpstr>
      <vt:lpstr>Solution: using UMIs</vt:lpstr>
      <vt:lpstr>Flowchart: from .bcl to count matrix</vt:lpstr>
      <vt:lpstr>Visualization with IGV</vt:lpstr>
      <vt:lpstr>Flowchart: from .bcl to count matrix</vt:lpstr>
      <vt:lpstr>Cellranger count pipeline</vt:lpstr>
      <vt:lpstr>Cellranger count pipeline</vt:lpstr>
      <vt:lpstr>Count matrix</vt:lpstr>
      <vt:lpstr>Cellranger count pipeline</vt:lpstr>
      <vt:lpstr>Cellranger count pipeline</vt:lpstr>
      <vt:lpstr>Flowchart: from .bcl to count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288</cp:revision>
  <dcterms:created xsi:type="dcterms:W3CDTF">2021-02-26T11:16:43Z</dcterms:created>
  <dcterms:modified xsi:type="dcterms:W3CDTF">2021-09-26T09:53:51Z</dcterms:modified>
</cp:coreProperties>
</file>